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9"/>
  </p:notesMasterIdLst>
  <p:handoutMasterIdLst>
    <p:handoutMasterId r:id="rId21"/>
  </p:handoutMasterIdLst>
  <p:sldIdLst>
    <p:sldId id="421" r:id="rId4"/>
    <p:sldId id="457" r:id="rId5"/>
    <p:sldId id="462" r:id="rId6"/>
    <p:sldId id="463" r:id="rId7"/>
    <p:sldId id="464" r:id="rId8"/>
    <p:sldId id="465" r:id="rId9"/>
    <p:sldId id="466" r:id="rId10"/>
    <p:sldId id="472" r:id="rId11"/>
    <p:sldId id="458" r:id="rId12"/>
    <p:sldId id="454" r:id="rId13"/>
    <p:sldId id="467" r:id="rId14"/>
    <p:sldId id="473" r:id="rId15"/>
    <p:sldId id="475" r:id="rId16"/>
    <p:sldId id="476" r:id="rId17"/>
    <p:sldId id="478" r:id="rId18"/>
    <p:sldId id="45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C7F0"/>
    <a:srgbClr val="B9D3F9"/>
    <a:srgbClr val="8BC6CC"/>
    <a:srgbClr val="125E7D"/>
    <a:srgbClr val="4398A7"/>
    <a:srgbClr val="527ABC"/>
    <a:srgbClr val="9ABFF7"/>
    <a:srgbClr val="CFE0FB"/>
    <a:srgbClr val="88CDED"/>
    <a:srgbClr val="55A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4"/>
      </p:cViewPr>
      <p:guideLst>
        <p:guide orient="horz" pos="2222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9.xml"/><Relationship Id="rId2" Type="http://schemas.openxmlformats.org/officeDocument/2006/relationships/image" Target="../media/image2.png"/><Relationship Id="rId1" Type="http://schemas.openxmlformats.org/officeDocument/2006/relationships/tags" Target="../tags/tag24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51.xml"/><Relationship Id="rId2" Type="http://schemas.openxmlformats.org/officeDocument/2006/relationships/image" Target="../media/image2.png"/><Relationship Id="rId1" Type="http://schemas.openxmlformats.org/officeDocument/2006/relationships/tags" Target="../tags/tag2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57.xml"/><Relationship Id="rId6" Type="http://schemas.openxmlformats.org/officeDocument/2006/relationships/image" Target="../media/image2.png"/><Relationship Id="rId5" Type="http://schemas.openxmlformats.org/officeDocument/2006/relationships/tags" Target="../tags/tag256.xml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" Type="http://schemas.openxmlformats.org/officeDocument/2006/relationships/tags" Target="../tags/tag25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59.xml"/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tags" Target="../tags/tag25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65.xml"/><Relationship Id="rId6" Type="http://schemas.openxmlformats.org/officeDocument/2006/relationships/image" Target="../media/image2.png"/><Relationship Id="rId5" Type="http://schemas.openxmlformats.org/officeDocument/2006/relationships/tags" Target="../tags/tag264.xml"/><Relationship Id="rId4" Type="http://schemas.openxmlformats.org/officeDocument/2006/relationships/tags" Target="../tags/tag263.xml"/><Relationship Id="rId3" Type="http://schemas.openxmlformats.org/officeDocument/2006/relationships/tags" Target="../tags/tag262.xml"/><Relationship Id="rId2" Type="http://schemas.openxmlformats.org/officeDocument/2006/relationships/tags" Target="../tags/tag261.xml"/><Relationship Id="rId1" Type="http://schemas.openxmlformats.org/officeDocument/2006/relationships/tags" Target="../tags/tag26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7.xml"/><Relationship Id="rId2" Type="http://schemas.openxmlformats.org/officeDocument/2006/relationships/image" Target="../media/image2.png"/><Relationship Id="rId1" Type="http://schemas.openxmlformats.org/officeDocument/2006/relationships/tags" Target="../tags/tag26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68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29.xml"/><Relationship Id="rId6" Type="http://schemas.openxmlformats.org/officeDocument/2006/relationships/image" Target="../media/image2.png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hyperlink" Target="https://www.github.com/mindspore-ai" TargetMode="External"/><Relationship Id="rId7" Type="http://schemas.openxmlformats.org/officeDocument/2006/relationships/hyperlink" Target="https://www.gitee.com/mindspore" TargetMode="External"/><Relationship Id="rId6" Type="http://schemas.openxmlformats.org/officeDocument/2006/relationships/hyperlink" Target="https://www.mindspore.cn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3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3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tags" Target="../tags/tag23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235.xml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tags" Target="../tags/tag23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7.xml"/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tags" Target="../tags/tag23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39.xml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tags" Target="../tags/tag2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245.xml"/><Relationship Id="rId6" Type="http://schemas.openxmlformats.org/officeDocument/2006/relationships/image" Target="../media/image2.png"/><Relationship Id="rId5" Type="http://schemas.openxmlformats.org/officeDocument/2006/relationships/tags" Target="../tags/tag244.xml"/><Relationship Id="rId4" Type="http://schemas.openxmlformats.org/officeDocument/2006/relationships/tags" Target="../tags/tag243.xml"/><Relationship Id="rId3" Type="http://schemas.openxmlformats.org/officeDocument/2006/relationships/tags" Target="../tags/tag242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47.xml"/><Relationship Id="rId2" Type="http://schemas.openxmlformats.org/officeDocument/2006/relationships/image" Target="../media/image2.png"/><Relationship Id="rId1" Type="http://schemas.openxmlformats.org/officeDocument/2006/relationships/tags" Target="../tags/tag2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 and ONNX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3215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Zhipeng Huang</a:t>
            </a:r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640" y="618490"/>
            <a:ext cx="542036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ONNX Exporter Support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276473" y="1855433"/>
          <a:ext cx="7639053" cy="276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1864"/>
                <a:gridCol w="1656557"/>
                <a:gridCol w="2099215"/>
                <a:gridCol w="1841417"/>
              </a:tblGrid>
              <a:tr h="358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MindSpore</a:t>
                      </a:r>
                      <a:r>
                        <a:rPr lang="en-US" sz="1400" b="1" u="none" strike="noStrike" dirty="0">
                          <a:effectLst/>
                        </a:rPr>
                        <a:t> Operator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ONNX Operator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 err="1">
                          <a:effectLst/>
                        </a:rPr>
                        <a:t>MindSpore</a:t>
                      </a:r>
                      <a:r>
                        <a:rPr lang="en-US" sz="1400" b="1" u="none" strike="noStrike" dirty="0">
                          <a:effectLst/>
                        </a:rPr>
                        <a:t> Operator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effectLst/>
                        </a:rPr>
                        <a:t>ONNX Operator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>
                    <a:solidFill>
                      <a:srgbClr val="FFC000"/>
                    </a:solidFill>
                  </a:tcPr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TensorAdd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Add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BatchNorm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BatchNormalization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Mul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Mul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Reshape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Reshape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ReLU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Relu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ReduceMean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ReduceMean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Sigmoid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Sigmoid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Cast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Flatten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Flatten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PReLU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PRelu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Squeeze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Squeeze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Argmax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ArgMax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Conv2D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Conv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SimpleMean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AveragePool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BiasAdd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Add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MaxPool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MaxPool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  <a:tr h="26700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MatMul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Gemm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effectLst/>
                        </a:rPr>
                        <a:t>AvgPool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 err="1">
                          <a:effectLst/>
                        </a:rPr>
                        <a:t>AveragePool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207" marR="9207" marT="9207" marB="0" anchor="ctr"/>
                </a:tc>
              </a:tr>
            </a:tbl>
          </a:graphicData>
        </a:graphic>
      </p:graphicFrame>
      <p:sp>
        <p:nvSpPr>
          <p:cNvPr id="8" name="内容占位符 2"/>
          <p:cNvSpPr txBox="1"/>
          <p:nvPr/>
        </p:nvSpPr>
        <p:spPr>
          <a:xfrm>
            <a:off x="620077" y="4838701"/>
            <a:ext cx="10969200" cy="14008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Operator Support</a:t>
            </a:r>
            <a:r>
              <a:rPr lang="en-US" altLang="zh-CN" dirty="0"/>
              <a:t>: 18</a:t>
            </a:r>
            <a:endParaRPr lang="en-US" altLang="zh-CN" dirty="0"/>
          </a:p>
          <a:p>
            <a:r>
              <a:rPr lang="en-US" altLang="zh-CN" b="1" dirty="0"/>
              <a:t>Network Support</a:t>
            </a:r>
            <a:r>
              <a:rPr lang="en-US" altLang="zh-CN" dirty="0"/>
              <a:t>: </a:t>
            </a:r>
            <a:r>
              <a:rPr lang="en-US" altLang="zh-CN" dirty="0" err="1"/>
              <a:t>LeNet</a:t>
            </a:r>
            <a:r>
              <a:rPr lang="zh-CN" altLang="en-US" dirty="0"/>
              <a:t>、</a:t>
            </a:r>
            <a:r>
              <a:rPr lang="en-US" altLang="zh-CN" dirty="0"/>
              <a:t>ResNet50</a:t>
            </a:r>
            <a:r>
              <a:rPr lang="zh-CN" altLang="en-US" dirty="0"/>
              <a:t>、</a:t>
            </a:r>
            <a:r>
              <a:rPr lang="en-US" altLang="zh-CN" dirty="0" err="1"/>
              <a:t>AlexNet</a:t>
            </a:r>
            <a:endParaRPr lang="en-US" altLang="zh-CN" dirty="0"/>
          </a:p>
          <a:p>
            <a:r>
              <a:rPr lang="en-US" altLang="zh-CN" b="1" dirty="0"/>
              <a:t>Roadmap</a:t>
            </a:r>
            <a:r>
              <a:rPr lang="en-US" altLang="zh-CN" dirty="0"/>
              <a:t>: More operators and networks (in </a:t>
            </a:r>
            <a:r>
              <a:rPr lang="en-US" altLang="zh-CN" dirty="0" err="1"/>
              <a:t>ModelZoo</a:t>
            </a:r>
            <a:r>
              <a:rPr lang="en-US" altLang="zh-CN" dirty="0"/>
              <a:t>) are WIP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640" y="618490"/>
            <a:ext cx="743966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Exploring MindSpore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and ONNX-MLIR (Idea)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71588" y="2358068"/>
            <a:ext cx="2298584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ts val="3440"/>
              </a:lnSpc>
            </a:pPr>
            <a:r>
              <a:rPr kumimoji="1" lang="en-US" altLang="zh-CN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ONNX Dialect</a:t>
            </a:r>
            <a:endParaRPr kumimoji="1" lang="zh-CN" altLang="en-US" dirty="0" err="1" smtClean="0">
              <a:solidFill>
                <a:srgbClr val="000000"/>
              </a:solidFill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07457" y="3378562"/>
            <a:ext cx="6554655" cy="8820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ctr">
              <a:lnSpc>
                <a:spcPts val="3440"/>
              </a:lnSpc>
            </a:pPr>
            <a:r>
              <a:rPr kumimoji="1" lang="en-US" altLang="zh-CN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MLIR Dialect</a:t>
            </a:r>
            <a:endParaRPr kumimoji="1" lang="en-US" altLang="zh-CN" dirty="0" smtClean="0">
              <a:solidFill>
                <a:srgbClr val="000000"/>
              </a:solidFill>
              <a:ea typeface="Microsoft YaHei" panose="020B0503020204020204" pitchFamily="34" charset="-122"/>
              <a:cs typeface="Arial" panose="020B0604020202090204" pitchFamily="34" charset="0"/>
            </a:endParaRPr>
          </a:p>
          <a:p>
            <a:pPr algn="ctr">
              <a:lnSpc>
                <a:spcPts val="3440"/>
              </a:lnSpc>
            </a:pPr>
            <a:r>
              <a:rPr kumimoji="1" lang="zh-CN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（</a:t>
            </a:r>
            <a:r>
              <a:rPr kumimoji="1" lang="en-US" altLang="zh-CN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Standard/Transformation/Affine Dialect etc.</a:t>
            </a:r>
            <a:r>
              <a:rPr kumimoji="1" lang="zh-CN" altLang="en-US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）</a:t>
            </a:r>
            <a:endParaRPr kumimoji="1" lang="zh-CN" altLang="en-US" dirty="0" smtClean="0">
              <a:solidFill>
                <a:srgbClr val="000000"/>
              </a:solidFill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1588" y="4827257"/>
            <a:ext cx="2298584" cy="3795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ts val="3440"/>
              </a:lnSpc>
            </a:pPr>
            <a:r>
              <a:rPr kumimoji="1" lang="en-US" altLang="zh-CN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LLVM Dialect</a:t>
            </a:r>
            <a:endParaRPr kumimoji="1" lang="zh-CN" altLang="en-US" dirty="0" err="1" smtClean="0">
              <a:solidFill>
                <a:srgbClr val="000000"/>
              </a:solidFill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342039" y="2861407"/>
            <a:ext cx="285226" cy="5171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下箭头 7"/>
          <p:cNvSpPr/>
          <p:nvPr/>
        </p:nvSpPr>
        <p:spPr>
          <a:xfrm>
            <a:off x="4342039" y="4310102"/>
            <a:ext cx="285226" cy="517155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725942" y="2358067"/>
            <a:ext cx="2298584" cy="4360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>
              <a:lnSpc>
                <a:spcPts val="3440"/>
              </a:lnSpc>
            </a:pPr>
            <a:r>
              <a:rPr kumimoji="1" lang="en-US" altLang="zh-CN" dirty="0" smtClean="0">
                <a:solidFill>
                  <a:srgbClr val="000000"/>
                </a:solidFill>
                <a:ea typeface="Microsoft YaHei" panose="020B0503020204020204" pitchFamily="34" charset="-122"/>
                <a:cs typeface="Arial" panose="020B0604020202090204" pitchFamily="34" charset="0"/>
              </a:rPr>
              <a:t>ONNX Frontend</a:t>
            </a:r>
            <a:endParaRPr kumimoji="1" lang="zh-CN" altLang="en-US" dirty="0" err="1" smtClean="0">
              <a:solidFill>
                <a:srgbClr val="000000"/>
              </a:solidFill>
              <a:ea typeface="Microsoft YaHei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3" name="右箭头 10"/>
          <p:cNvSpPr/>
          <p:nvPr/>
        </p:nvSpPr>
        <p:spPr>
          <a:xfrm>
            <a:off x="2599563" y="2540095"/>
            <a:ext cx="905256" cy="21800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766570" y="5781675"/>
            <a:ext cx="51587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https://github.com/onnx/onnx-mlir </a:t>
            </a:r>
            <a:endParaRPr 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6515029" y="2019374"/>
            <a:ext cx="5092302" cy="3762230"/>
            <a:chOff x="1725859" y="2011119"/>
            <a:chExt cx="5092302" cy="3762230"/>
          </a:xfrm>
        </p:grpSpPr>
        <p:grpSp>
          <p:nvGrpSpPr>
            <p:cNvPr id="24" name="组合 23"/>
            <p:cNvGrpSpPr/>
            <p:nvPr/>
          </p:nvGrpSpPr>
          <p:grpSpPr>
            <a:xfrm>
              <a:off x="1725859" y="2011119"/>
              <a:ext cx="4295775" cy="3762230"/>
              <a:chOff x="620077" y="1799681"/>
              <a:chExt cx="4295775" cy="3762230"/>
            </a:xfrm>
          </p:grpSpPr>
          <p:sp>
            <p:nvSpPr>
              <p:cNvPr id="2" name="矩形: 圆角 3"/>
              <p:cNvSpPr/>
              <p:nvPr/>
            </p:nvSpPr>
            <p:spPr>
              <a:xfrm>
                <a:off x="3636101" y="3620830"/>
                <a:ext cx="896460" cy="637426"/>
              </a:xfrm>
              <a:prstGeom prst="roundRect">
                <a:avLst/>
              </a:prstGeom>
              <a:solidFill>
                <a:srgbClr val="8BC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1600" dirty="0" err="1">
                    <a:solidFill>
                      <a:schemeClr val="tx1"/>
                    </a:solidFill>
                  </a:rPr>
                  <a:t>model.onnx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12"/>
              <p:cNvSpPr/>
              <p:nvPr/>
            </p:nvSpPr>
            <p:spPr>
              <a:xfrm>
                <a:off x="3404213" y="4924485"/>
                <a:ext cx="1361285" cy="637426"/>
              </a:xfrm>
              <a:prstGeom prst="rect">
                <a:avLst/>
              </a:prstGeom>
              <a:solidFill>
                <a:srgbClr val="49C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>
                  <a:lnSpc>
                    <a:spcPct val="125000"/>
                  </a:lnSpc>
                </a:pPr>
                <a:r>
                  <a:rPr lang="en-US" altLang="zh-CN" sz="1400" b="1" dirty="0">
                    <a:solidFill>
                      <a:schemeClr val="bg1"/>
                    </a:solidFill>
                  </a:rPr>
                  <a:t>LLVM+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  <a:p>
                <a:pPr algn="ctr">
                  <a:lnSpc>
                    <a:spcPct val="125000"/>
                  </a:lnSpc>
                </a:pPr>
                <a:r>
                  <a:rPr lang="en-US" altLang="zh-CN" sz="1400" b="1" dirty="0">
                    <a:solidFill>
                      <a:schemeClr val="bg1"/>
                    </a:solidFill>
                  </a:rPr>
                  <a:t>ONNX-MLIR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5" name="组合 5"/>
              <p:cNvGrpSpPr/>
              <p:nvPr/>
            </p:nvGrpSpPr>
            <p:grpSpPr>
              <a:xfrm>
                <a:off x="620077" y="1799681"/>
                <a:ext cx="4295775" cy="1362075"/>
                <a:chOff x="675640" y="1651247"/>
                <a:chExt cx="4295775" cy="1362075"/>
              </a:xfrm>
            </p:grpSpPr>
            <p:sp>
              <p:nvSpPr>
                <p:cNvPr id="16" name="矩形 1"/>
                <p:cNvSpPr/>
                <p:nvPr/>
              </p:nvSpPr>
              <p:spPr>
                <a:xfrm>
                  <a:off x="883285" y="2130641"/>
                  <a:ext cx="2130641" cy="643957"/>
                </a:xfrm>
                <a:prstGeom prst="rect">
                  <a:avLst/>
                </a:prstGeom>
                <a:solidFill>
                  <a:srgbClr val="B9D3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 err="1">
                      <a:solidFill>
                        <a:schemeClr val="tx1"/>
                      </a:solidFill>
                    </a:rPr>
                    <a:t>FrontEnd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 Expression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r">
                    <a:lnSpc>
                      <a:spcPct val="125000"/>
                    </a:lnSpc>
                  </a:pPr>
                  <a:r>
                    <a:rPr lang="en-US" altLang="zh-CN" sz="1200" dirty="0" err="1">
                      <a:solidFill>
                        <a:schemeClr val="tx1"/>
                      </a:solidFill>
                    </a:rPr>
                    <a:t>train.export</a:t>
                  </a: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()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矩形 11"/>
                <p:cNvSpPr/>
                <p:nvPr/>
              </p:nvSpPr>
              <p:spPr>
                <a:xfrm>
                  <a:off x="3434321" y="2130641"/>
                  <a:ext cx="1361285" cy="637426"/>
                </a:xfrm>
                <a:prstGeom prst="rect">
                  <a:avLst/>
                </a:prstGeom>
                <a:solidFill>
                  <a:srgbClr val="B9D3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ONNX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Exporter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矩形 4"/>
                <p:cNvSpPr/>
                <p:nvPr/>
              </p:nvSpPr>
              <p:spPr>
                <a:xfrm>
                  <a:off x="675640" y="1651247"/>
                  <a:ext cx="4295775" cy="1362075"/>
                </a:xfrm>
                <a:prstGeom prst="rect">
                  <a:avLst/>
                </a:prstGeom>
                <a:noFill/>
                <a:ln w="19050">
                  <a:solidFill>
                    <a:srgbClr val="B9D3F9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p>
                  <a:pPr algn="ctr"/>
                  <a:r>
                    <a:rPr lang="en-US" altLang="zh-CN" b="1" dirty="0" err="1">
                      <a:solidFill>
                        <a:schemeClr val="tx1"/>
                      </a:solidFill>
                    </a:rPr>
                    <a:t>MindSpore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9" name="直接箭头连接符 14"/>
              <p:cNvCxnSpPr>
                <a:stCxn id="16" idx="3"/>
                <a:endCxn id="17" idx="1"/>
              </p:cNvCxnSpPr>
              <p:nvPr/>
            </p:nvCxnSpPr>
            <p:spPr>
              <a:xfrm flipV="1">
                <a:off x="2958363" y="2597788"/>
                <a:ext cx="420395" cy="32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7"/>
              <p:cNvCxnSpPr>
                <a:stCxn id="17" idx="2"/>
                <a:endCxn id="2" idx="0"/>
              </p:cNvCxnSpPr>
              <p:nvPr/>
            </p:nvCxnSpPr>
            <p:spPr>
              <a:xfrm>
                <a:off x="4059308" y="2916572"/>
                <a:ext cx="25400" cy="70421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2" idx="2"/>
                <a:endCxn id="8" idx="0"/>
              </p:cNvCxnSpPr>
              <p:nvPr/>
            </p:nvCxnSpPr>
            <p:spPr>
              <a:xfrm>
                <a:off x="4084708" y="4258327"/>
                <a:ext cx="0" cy="66611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文本框 30"/>
            <p:cNvSpPr txBox="1"/>
            <p:nvPr/>
          </p:nvSpPr>
          <p:spPr>
            <a:xfrm>
              <a:off x="5577117" y="2082853"/>
              <a:ext cx="124104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dirty="0"/>
                <a:t>save as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ONNX model</a:t>
              </a:r>
              <a:endParaRPr lang="en-US" altLang="zh-CN" sz="1200" dirty="0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8089" y="1657905"/>
            <a:ext cx="293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Introduction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78125" y="3066415"/>
            <a:ext cx="363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and ONNX/MLIR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文本框 26"/>
          <p:cNvSpPr txBox="1"/>
          <p:nvPr/>
        </p:nvSpPr>
        <p:spPr>
          <a:xfrm>
            <a:off x="6411595" y="413448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rgbClr val="FF0000"/>
                </a:solidFill>
              </a:rPr>
              <a:t>MindSpore and ONNX Training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9" name="文本框 26"/>
          <p:cNvSpPr txBox="1"/>
          <p:nvPr/>
        </p:nvSpPr>
        <p:spPr>
          <a:xfrm>
            <a:off x="2941320" y="566864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Call For Participation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640" y="610235"/>
            <a:ext cx="8275955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Exploring MindSpore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and ONNX Training (Idea)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15" y="1776730"/>
            <a:ext cx="9716135" cy="4652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8089" y="1657905"/>
            <a:ext cx="293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Introduction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78125" y="3066415"/>
            <a:ext cx="3633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and ONNX/MLIR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6" name="文本框 26"/>
          <p:cNvSpPr txBox="1"/>
          <p:nvPr/>
        </p:nvSpPr>
        <p:spPr>
          <a:xfrm>
            <a:off x="6411595" y="413448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and ONNX Training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9" name="文本框 26"/>
          <p:cNvSpPr txBox="1"/>
          <p:nvPr/>
        </p:nvSpPr>
        <p:spPr>
          <a:xfrm>
            <a:off x="2941320" y="566864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rgbClr val="FF0000"/>
                </a:solidFill>
              </a:rPr>
              <a:t>Call For Participation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6604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Call For Participation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08635" y="1221105"/>
            <a:ext cx="11467465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sz="2400"/>
              <a:t>Checkout the Code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https://gitee.com/mindspore (main development)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https://github.com/mindspore-ai (mirror)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endParaRPr 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Try with docker</a:t>
            </a:r>
            <a:endParaRPr lang="en-US" sz="24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docker pull mindspore/mindspore-cpu:0.1.0-alpha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/>
              <a:t>docker pull mindspore/mindspore-cuda10.1:0.1.0-alpha</a:t>
            </a:r>
            <a:endParaRPr lang="en-US" sz="2000"/>
          </a:p>
          <a:p>
            <a:pPr marL="800100" lvl="1" indent="-342900">
              <a:buFont typeface="Wingdings" panose="05000000000000000000" charset="0"/>
              <a:buChar char=""/>
            </a:pPr>
            <a:r>
              <a:rPr lang="en-US" sz="2000">
                <a:sym typeface="+mn-ea"/>
              </a:rPr>
              <a:t>docker pull mindspore/mindspore-cuda9.2:0.1.0-alpha</a:t>
            </a:r>
            <a:endParaRPr lang="en-US" sz="2000">
              <a:sym typeface="+mn-ea"/>
            </a:endParaRPr>
          </a:p>
          <a:p>
            <a:pPr marL="800100" lvl="1" indent="-342900">
              <a:buFont typeface="Wingdings" panose="05000000000000000000" charset="0"/>
              <a:buChar char=""/>
            </a:pPr>
            <a:endParaRPr 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sz="2400"/>
              <a:t>Discussion (you can initiate an ONNX WG !)</a:t>
            </a:r>
            <a:endParaRPr lang="en-US" sz="2400"/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sz="2000"/>
              <a:t>Slack:</a:t>
            </a:r>
            <a:r>
              <a:rPr lang="en-US" altLang="zh-CN" sz="2000" dirty="0">
                <a:sym typeface="+mn-ea"/>
              </a:rPr>
              <a:t>https://join.slack.com/t/mindspore/shared_invite/enQtOTcwMTIxMDI3NjM0LTNkMWM2MzI5NjIyZWU5ZWQ5M2EwMTQ5MWNiYzMxOGM4OWFhZjI4M2E5OGI2YTg3ODU1ODE2Njg1MThiNWI3YmQ </a:t>
            </a:r>
            <a:endParaRPr lang="en-US" altLang="zh-CN" sz="2000" dirty="0"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charset="0"/>
              <a:buChar char=""/>
            </a:pPr>
            <a:r>
              <a:rPr lang="en-US" altLang="zh-CN" sz="2000" dirty="0">
                <a:sym typeface="+mn-ea"/>
              </a:rPr>
              <a:t>Mailing list: https://mailweb.mindspore.cn/postorius/lists/mindspore-discuss.mindspore.cn/</a:t>
            </a:r>
            <a:endParaRPr 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980" y="4060825"/>
            <a:ext cx="10549255" cy="1491615"/>
          </a:xfrm>
          <a:prstGeom prst="rect">
            <a:avLst/>
          </a:prstGeom>
        </p:spPr>
      </p:pic>
      <p:sp>
        <p:nvSpPr>
          <p:cNvPr id="7" name="心形 6"/>
          <p:cNvSpPr/>
          <p:nvPr/>
        </p:nvSpPr>
        <p:spPr>
          <a:xfrm>
            <a:off x="5651500" y="1689735"/>
            <a:ext cx="851535" cy="72580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26" name="Picture 2" descr="Image result for onn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05" y="1380490"/>
            <a:ext cx="1344295" cy="134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1380490"/>
            <a:ext cx="1671955" cy="14077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8089" y="1657905"/>
            <a:ext cx="293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accent5">
                    <a:lumMod val="75000"/>
                  </a:schemeClr>
                </a:solidFill>
              </a:rPr>
              <a:t>MindSpore Introduction</a:t>
            </a:r>
            <a:endParaRPr kumimoji="1"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44800" y="3073400"/>
            <a:ext cx="3567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MindSpore and ONNX/MLIR</a:t>
            </a:r>
            <a:endParaRPr kumimoji="1" lang="zh-CN" altLang="en-US" dirty="0"/>
          </a:p>
        </p:txBody>
      </p:sp>
      <p:sp>
        <p:nvSpPr>
          <p:cNvPr id="6" name="文本框 26"/>
          <p:cNvSpPr txBox="1"/>
          <p:nvPr/>
        </p:nvSpPr>
        <p:spPr>
          <a:xfrm>
            <a:off x="6411595" y="413448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MindSpore and ONNX Training</a:t>
            </a:r>
            <a:endParaRPr kumimoji="1" lang="zh-CN" altLang="en-US" dirty="0"/>
          </a:p>
        </p:txBody>
      </p:sp>
      <p:sp>
        <p:nvSpPr>
          <p:cNvPr id="9" name="文本框 26"/>
          <p:cNvSpPr txBox="1"/>
          <p:nvPr/>
        </p:nvSpPr>
        <p:spPr>
          <a:xfrm>
            <a:off x="2941320" y="566864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Call For Participation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-56411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Introduction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149529" y="1640573"/>
            <a:ext cx="970134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MindSpore is a new open source deep learning training/inference framework that could be used for mobile, edge and cloud scenarios.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MindSpore </a:t>
            </a:r>
            <a:r>
              <a:rPr lang="en-US" altLang="zh-CN" dirty="0"/>
              <a:t>is designed to provide development experience with friendly design and efficient execution for the data scientists and algorithmic engineers, native support for Ascend AI processor, and software hardware co-optimization.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At </a:t>
            </a:r>
            <a:r>
              <a:rPr lang="en-US" altLang="zh-CN" dirty="0"/>
              <a:t>the meantime MindSpore as a global AI open source community, aims to further advance the development and enrichment of the AI software/hardware application ecosystem.</a:t>
            </a:r>
            <a:endParaRPr lang="zh-CN" altLang="en-US" dirty="0"/>
          </a:p>
        </p:txBody>
      </p:sp>
      <p:pic>
        <p:nvPicPr>
          <p:cNvPr id="1026" name="Picture 2" descr="NN] SERO - Zero Knowledge Proof based Privacy Protection Plat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20" y="5399503"/>
            <a:ext cx="1889758" cy="45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641" y="5319321"/>
            <a:ext cx="1844218" cy="6776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563" y="5116286"/>
            <a:ext cx="1086741" cy="10193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3285" y="6122951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6"/>
              </a:rPr>
              <a:t>https://www.mindspore.cn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4318817" y="6119009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7"/>
              </a:rPr>
              <a:t>https://www.gitee.com/mindspore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8581481" y="6119008"/>
            <a:ext cx="3610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hlinkClick r:id="rId8"/>
              </a:rPr>
              <a:t>https://www.github.com/mindspore-ai</a:t>
            </a:r>
            <a:r>
              <a:rPr kumimoji="1" lang="en-US" altLang="zh-CN" sz="1400" dirty="0" smtClean="0"/>
              <a:t> </a:t>
            </a:r>
            <a:endParaRPr kumimoji="1" lang="zh-CN" altLang="en-US" sz="1400" dirty="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-1761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Overview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050" name="Picture 2" descr="indSpore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283" y="1383200"/>
            <a:ext cx="7853725" cy="469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Technical Steering Committee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70" y="1753235"/>
            <a:ext cx="889000" cy="116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580" y="1753235"/>
            <a:ext cx="889000" cy="116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5285" y="1753235"/>
            <a:ext cx="8890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710" y="1753235"/>
            <a:ext cx="889000" cy="116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540" y="1753235"/>
            <a:ext cx="889000" cy="116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1840" y="1753235"/>
            <a:ext cx="889000" cy="116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5830" y="1753235"/>
            <a:ext cx="889000" cy="1168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20470" y="3463925"/>
            <a:ext cx="889000" cy="116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35580" y="3463925"/>
            <a:ext cx="889000" cy="1168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85285" y="3463925"/>
            <a:ext cx="889000" cy="116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3710" y="3463925"/>
            <a:ext cx="889000" cy="1168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7540" y="3463925"/>
            <a:ext cx="889000" cy="1168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1840" y="3463925"/>
            <a:ext cx="889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5830" y="3463925"/>
            <a:ext cx="889000" cy="116840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2901950" y="5227955"/>
            <a:ext cx="691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14 members from various universities/institutions/companies </a:t>
            </a:r>
            <a:endParaRPr lang="en-US" b="1"/>
          </a:p>
          <a:p>
            <a:r>
              <a:rPr lang="en-US" b="1"/>
              <a:t>that forms an open and global technical governing body</a:t>
            </a:r>
            <a:endParaRPr lang="en-US" b="1"/>
          </a:p>
        </p:txBody>
      </p: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SIG/WG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869" y="5927413"/>
            <a:ext cx="886659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</a:rPr>
              <a:t>Open Developement</a:t>
            </a:r>
            <a:endParaRPr lang="zh-CN" altLang="en-US" b="1" dirty="0"/>
          </a:p>
        </p:txBody>
      </p:sp>
      <p:sp>
        <p:nvSpPr>
          <p:cNvPr id="4" name="Text Box 3"/>
          <p:cNvSpPr txBox="1"/>
          <p:nvPr/>
        </p:nvSpPr>
        <p:spPr>
          <a:xfrm>
            <a:off x="564515" y="1647825"/>
            <a:ext cx="1529080" cy="31692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 b="1" dirty="0">
                <a:sym typeface="+mn-ea"/>
              </a:rPr>
              <a:t>SIGs</a:t>
            </a:r>
            <a:endParaRPr lang="en-US" altLang="zh-CN" sz="2000" b="1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FrontEnd,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Compiler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Executor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ModelZoo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Data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GraphEngine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Visualization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Security</a:t>
            </a:r>
            <a:endParaRPr lang="en-US" altLang="zh-CN" dirty="0">
              <a:sym typeface="+mn-ea"/>
            </a:endParaRPr>
          </a:p>
          <a:p>
            <a:r>
              <a:rPr lang="en-US"/>
              <a:t>...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208530" y="1647825"/>
            <a:ext cx="1719580" cy="15068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000" b="1" dirty="0">
                <a:sym typeface="+mn-ea"/>
              </a:rPr>
              <a:t>WGs</a:t>
            </a:r>
            <a:endParaRPr lang="en-US" altLang="zh-CN" sz="2000" b="1" dirty="0">
              <a:sym typeface="+mn-ea"/>
            </a:endParaRPr>
          </a:p>
          <a:p>
            <a:endParaRPr lang="en-US" altLang="zh-CN" dirty="0">
              <a:sym typeface="+mn-ea"/>
            </a:endParaRPr>
          </a:p>
          <a:p>
            <a:r>
              <a:rPr lang="en-US"/>
              <a:t>Documentation</a:t>
            </a:r>
            <a:endParaRPr lang="en-US"/>
          </a:p>
          <a:p>
            <a:r>
              <a:rPr lang="en-US"/>
              <a:t>Infrastructure</a:t>
            </a:r>
            <a:endParaRPr lang="en-US"/>
          </a:p>
          <a:p>
            <a:r>
              <a:rPr lang="en-US"/>
              <a:t>...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5" y="1929765"/>
            <a:ext cx="7385050" cy="28873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1766570" y="41445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Community partners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411" y="1720941"/>
            <a:ext cx="6953683" cy="39686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84869" y="5927413"/>
            <a:ext cx="8866596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333333"/>
                </a:solidFill>
              </a:rPr>
              <a:t>Open Collaboration</a:t>
            </a:r>
            <a:endParaRPr lang="zh-CN" altLang="en-US" b="1" dirty="0"/>
          </a:p>
        </p:txBody>
      </p:sp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>
            <p:custDataLst>
              <p:tags r:id="rId1"/>
            </p:custDataLst>
          </p:nvPr>
        </p:nvSpPr>
        <p:spPr bwMode="auto">
          <a:xfrm>
            <a:off x="6002338" y="0"/>
            <a:ext cx="71755" cy="6858000"/>
          </a:xfrm>
          <a:prstGeom prst="rect">
            <a:avLst/>
          </a:prstGeom>
          <a:solidFill>
            <a:srgbClr val="B9D3F9"/>
          </a:solidFill>
          <a:ln w="19050">
            <a:noFill/>
            <a:round/>
          </a:ln>
        </p:spPr>
        <p:txBody>
          <a:bodyPr anchor="ctr"/>
          <a:lstStyle/>
          <a:p>
            <a:pPr algn="ctr">
              <a:lnSpc>
                <a:spcPct val="120000"/>
              </a:lnSpc>
            </a:pPr>
            <a:endParaRPr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7" name="椭圆 36"/>
          <p:cNvSpPr/>
          <p:nvPr>
            <p:custDataLst>
              <p:tags r:id="rId2"/>
            </p:custDataLst>
          </p:nvPr>
        </p:nvSpPr>
        <p:spPr bwMode="auto">
          <a:xfrm>
            <a:off x="5703888" y="528129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04</a:t>
            </a:r>
            <a:endParaRPr lang="en-US" altLang="zh-CN" sz="2800" b="1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6" name="椭圆 35"/>
          <p:cNvSpPr/>
          <p:nvPr>
            <p:custDataLst>
              <p:tags r:id="rId3"/>
            </p:custDataLst>
          </p:nvPr>
        </p:nvSpPr>
        <p:spPr bwMode="auto">
          <a:xfrm>
            <a:off x="5712160" y="3867785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03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5" name="椭圆 34"/>
          <p:cNvSpPr/>
          <p:nvPr>
            <p:custDataLst>
              <p:tags r:id="rId4"/>
            </p:custDataLst>
          </p:nvPr>
        </p:nvSpPr>
        <p:spPr bwMode="auto">
          <a:xfrm>
            <a:off x="5704523" y="2531745"/>
            <a:ext cx="635000" cy="635000"/>
          </a:xfrm>
          <a:prstGeom prst="ellipse">
            <a:avLst/>
          </a:prstGeom>
          <a:solidFill>
            <a:srgbClr val="98E1EA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02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34" name="椭圆 33"/>
          <p:cNvSpPr/>
          <p:nvPr>
            <p:custDataLst>
              <p:tags r:id="rId5"/>
            </p:custDataLst>
          </p:nvPr>
        </p:nvSpPr>
        <p:spPr bwMode="auto">
          <a:xfrm>
            <a:off x="5703888" y="1013460"/>
            <a:ext cx="635000" cy="635000"/>
          </a:xfrm>
          <a:prstGeom prst="ellipse">
            <a:avLst/>
          </a:prstGeom>
          <a:solidFill>
            <a:srgbClr val="B9D3F9"/>
          </a:solidFill>
          <a:ln w="57150">
            <a:noFill/>
            <a:round/>
          </a:ln>
        </p:spPr>
        <p:txBody>
          <a:bodyPr rot="0" spcFirstLastPara="0" vert="horz" wrap="square" lIns="91440" tIns="46800" rIns="91440" bIns="46800" anchor="ctr" anchorCtr="1" forceAA="0" compatLnSpc="1">
            <a:normAutofit fontScale="62500" lnSpcReduction="20000"/>
          </a:bodyPr>
          <a:lstStyle/>
          <a:p>
            <a:pPr algn="ctr">
              <a:lnSpc>
                <a:spcPct val="140000"/>
              </a:lnSpc>
            </a:pPr>
            <a:r>
              <a:rPr lang="en-US" altLang="zh-CN" sz="28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  <a:sym typeface="Arial" panose="020B0604020202090204" pitchFamily="34" charset="0"/>
              </a:rPr>
              <a:t>01</a:t>
            </a:r>
            <a:endParaRPr lang="en-US" altLang="zh-CN" sz="2800" b="1" dirty="0">
              <a:solidFill>
                <a:schemeClr val="dk1">
                  <a:lumMod val="85000"/>
                  <a:lumOff val="15000"/>
                </a:schemeClr>
              </a:solidFill>
              <a:latin typeface="Arial" panose="020B0604020202090204" pitchFamily="34" charset="0"/>
              <a:ea typeface="微软雅黑" panose="020B0503020204020204" pitchFamily="34" charset="-122"/>
              <a:sym typeface="Arial" panose="020B060402020209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74090" y="452120"/>
            <a:ext cx="37414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3B1E5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Contents</a:t>
            </a:r>
            <a:endParaRPr lang="en-US" altLang="zh-CN" sz="6000" dirty="0">
              <a:solidFill>
                <a:srgbClr val="43B1E5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2712720" y="352742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014345" y="367792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3581400" y="352742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等腰三角形 24"/>
          <p:cNvSpPr/>
          <p:nvPr/>
        </p:nvSpPr>
        <p:spPr>
          <a:xfrm>
            <a:off x="4715510" y="343471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181465" y="190817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6410960" y="209232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/>
          <p:cNvSpPr/>
          <p:nvPr/>
        </p:nvSpPr>
        <p:spPr>
          <a:xfrm>
            <a:off x="2712720" y="60369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3088640" y="6203950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9182100" y="4614545"/>
            <a:ext cx="301625" cy="301625"/>
          </a:xfrm>
          <a:prstGeom prst="ellipse">
            <a:avLst/>
          </a:prstGeom>
          <a:solidFill>
            <a:srgbClr val="B9D3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连接符 29"/>
          <p:cNvCxnSpPr/>
          <p:nvPr/>
        </p:nvCxnSpPr>
        <p:spPr>
          <a:xfrm>
            <a:off x="6411595" y="4782185"/>
            <a:ext cx="2770505" cy="0"/>
          </a:xfrm>
          <a:prstGeom prst="line">
            <a:avLst/>
          </a:prstGeom>
          <a:ln>
            <a:solidFill>
              <a:srgbClr val="53B4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999605" y="4598035"/>
            <a:ext cx="2026920" cy="0"/>
          </a:xfrm>
          <a:prstGeom prst="line">
            <a:avLst/>
          </a:prstGeom>
          <a:ln>
            <a:solidFill>
              <a:srgbClr val="8FCD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8192770" y="4505325"/>
            <a:ext cx="184785" cy="184785"/>
          </a:xfrm>
          <a:prstGeom prst="triangle">
            <a:avLst/>
          </a:prstGeom>
          <a:solidFill>
            <a:srgbClr val="43B1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650230" y="951865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54675" y="246951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652770" y="3808730"/>
            <a:ext cx="742315" cy="744220"/>
          </a:xfrm>
          <a:prstGeom prst="ellipse">
            <a:avLst/>
          </a:prstGeom>
          <a:noFill/>
          <a:ln>
            <a:solidFill>
              <a:srgbClr val="98E1E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652135" y="5226685"/>
            <a:ext cx="742315" cy="744220"/>
          </a:xfrm>
          <a:prstGeom prst="ellipse">
            <a:avLst/>
          </a:prstGeom>
          <a:noFill/>
          <a:ln>
            <a:solidFill>
              <a:srgbClr val="B9D3F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AEDAE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曲线连接符 6"/>
          <p:cNvCxnSpPr/>
          <p:nvPr/>
        </p:nvCxnSpPr>
        <p:spPr>
          <a:xfrm rot="10800000">
            <a:off x="2081530" y="828040"/>
            <a:ext cx="19685" cy="3175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Logo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08089" y="1657905"/>
            <a:ext cx="29343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chemeClr val="tx1"/>
                </a:solidFill>
              </a:rPr>
              <a:t>MindSpore Introduction</a:t>
            </a:r>
            <a:endParaRPr kumimoji="1"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78125" y="3066415"/>
            <a:ext cx="3529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>
                <a:solidFill>
                  <a:srgbClr val="FF0000"/>
                </a:solidFill>
              </a:rPr>
              <a:t>MindSpore and ONNX/MLIR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6" name="文本框 26"/>
          <p:cNvSpPr txBox="1"/>
          <p:nvPr/>
        </p:nvSpPr>
        <p:spPr>
          <a:xfrm>
            <a:off x="6411595" y="413448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MindSpore and ONNX Training</a:t>
            </a:r>
            <a:endParaRPr kumimoji="1" lang="zh-CN" altLang="en-US" dirty="0"/>
          </a:p>
        </p:txBody>
      </p:sp>
      <p:sp>
        <p:nvSpPr>
          <p:cNvPr id="9" name="文本框 26"/>
          <p:cNvSpPr txBox="1"/>
          <p:nvPr/>
        </p:nvSpPr>
        <p:spPr>
          <a:xfrm>
            <a:off x="2941320" y="5668645"/>
            <a:ext cx="3373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dirty="0" smtClean="0"/>
              <a:t>Call For Participation</a:t>
            </a:r>
            <a:endParaRPr kumimoji="1" lang="zh-CN" altLang="en-US" dirty="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ldLvl="0" animBg="1"/>
      <p:bldP spid="37" grpId="0" bldLvl="0" animBg="1"/>
      <p:bldP spid="36" grpId="0" bldLvl="0" animBg="1"/>
      <p:bldP spid="35" grpId="0" bldLvl="0" animBg="1"/>
      <p:bldP spid="34" grpId="0" bldLvl="0" animBg="1"/>
      <p:bldP spid="17" grpId="0"/>
      <p:bldP spid="2" grpId="0" bldLvl="0" animBg="1"/>
      <p:bldP spid="2" grpId="1" animBg="1"/>
      <p:bldP spid="25" grpId="0" bldLvl="0" animBg="1"/>
      <p:bldP spid="25" grpId="1" animBg="1"/>
      <p:bldP spid="20" grpId="0" bldLvl="0" animBg="1"/>
      <p:bldP spid="20" grpId="1" animBg="1"/>
      <p:bldP spid="24" grpId="0" bldLvl="0" animBg="1"/>
      <p:bldP spid="24" grpId="1" animBg="1"/>
      <p:bldP spid="29" grpId="0" bldLvl="0" animBg="1"/>
      <p:bldP spid="29" grpId="1" animBg="1"/>
      <p:bldP spid="32" grpId="0" bldLvl="0" animBg="1"/>
      <p:bldP spid="32" grpId="1" animBg="1"/>
      <p:bldP spid="42" grpId="0" bldLvl="0" animBg="1"/>
      <p:bldP spid="43" grpId="0" animBg="1"/>
      <p:bldP spid="43" grpId="1" bldLvl="0" animBg="1"/>
      <p:bldP spid="44" grpId="0" bldLvl="0" animBg="1"/>
      <p:bldP spid="45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文本框 39"/>
          <p:cNvSpPr txBox="1"/>
          <p:nvPr>
            <p:custDataLst>
              <p:tags r:id="rId1"/>
            </p:custDataLst>
          </p:nvPr>
        </p:nvSpPr>
        <p:spPr>
          <a:xfrm>
            <a:off x="675639" y="610309"/>
            <a:ext cx="6142521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 fontAlgn="auto">
              <a:lnSpc>
                <a:spcPct val="120000"/>
              </a:lnSpc>
            </a:pPr>
            <a:r>
              <a:rPr lang="en-US" altLang="zh-CN" sz="2000" b="1" spc="200" dirty="0" err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</a:t>
            </a:r>
            <a:r>
              <a:rPr lang="en-US" altLang="zh-CN" sz="20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 ONNX Exporter Introduction</a:t>
            </a:r>
            <a:endParaRPr lang="en-US" altLang="zh-CN" sz="20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725859" y="2011119"/>
            <a:ext cx="7787781" cy="2436594"/>
            <a:chOff x="1725859" y="2011119"/>
            <a:chExt cx="7787781" cy="2436594"/>
          </a:xfrm>
        </p:grpSpPr>
        <p:grpSp>
          <p:nvGrpSpPr>
            <p:cNvPr id="24" name="组合 23"/>
            <p:cNvGrpSpPr/>
            <p:nvPr/>
          </p:nvGrpSpPr>
          <p:grpSpPr>
            <a:xfrm>
              <a:off x="1725859" y="2011119"/>
              <a:ext cx="7787781" cy="2436594"/>
              <a:chOff x="620077" y="1799681"/>
              <a:chExt cx="7787781" cy="2436594"/>
            </a:xfrm>
          </p:grpSpPr>
          <p:sp>
            <p:nvSpPr>
              <p:cNvPr id="4" name="矩形: 圆角 3"/>
              <p:cNvSpPr/>
              <p:nvPr/>
            </p:nvSpPr>
            <p:spPr>
              <a:xfrm>
                <a:off x="5446486" y="2279075"/>
                <a:ext cx="896460" cy="637426"/>
              </a:xfrm>
              <a:prstGeom prst="roundRect">
                <a:avLst/>
              </a:prstGeom>
              <a:solidFill>
                <a:srgbClr val="8BC6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 err="1">
                    <a:solidFill>
                      <a:schemeClr val="tx1"/>
                    </a:solidFill>
                  </a:rPr>
                  <a:t>model.onnx</a:t>
                </a:r>
                <a:endParaRPr lang="zh-CN" alt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7046573" y="2279075"/>
                <a:ext cx="1361285" cy="637426"/>
              </a:xfrm>
              <a:prstGeom prst="rect">
                <a:avLst/>
              </a:prstGeom>
              <a:solidFill>
                <a:srgbClr val="49C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25000"/>
                  </a:lnSpc>
                </a:pPr>
                <a:r>
                  <a:rPr lang="en-US" altLang="zh-CN" sz="1400" b="1" dirty="0">
                    <a:solidFill>
                      <a:schemeClr val="bg1"/>
                    </a:solidFill>
                  </a:rPr>
                  <a:t>ONNX Runtime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组合 5"/>
              <p:cNvGrpSpPr/>
              <p:nvPr/>
            </p:nvGrpSpPr>
            <p:grpSpPr>
              <a:xfrm>
                <a:off x="620077" y="1799681"/>
                <a:ext cx="4295855" cy="2436594"/>
                <a:chOff x="675640" y="1651247"/>
                <a:chExt cx="4295855" cy="2436594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883285" y="2130641"/>
                  <a:ext cx="2130641" cy="643957"/>
                </a:xfrm>
                <a:prstGeom prst="rect">
                  <a:avLst/>
                </a:prstGeom>
                <a:solidFill>
                  <a:srgbClr val="B9D3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 err="1">
                      <a:solidFill>
                        <a:schemeClr val="tx1"/>
                      </a:solidFill>
                    </a:rPr>
                    <a:t>FrontEnd</a:t>
                  </a: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 Expression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r">
                    <a:lnSpc>
                      <a:spcPct val="125000"/>
                    </a:lnSpc>
                  </a:pPr>
                  <a:r>
                    <a:rPr lang="en-US" altLang="zh-CN" sz="1200" dirty="0" err="1">
                      <a:solidFill>
                        <a:schemeClr val="tx1"/>
                      </a:solidFill>
                    </a:rPr>
                    <a:t>train.export</a:t>
                  </a:r>
                  <a:r>
                    <a:rPr lang="en-US" altLang="zh-CN" sz="1200" dirty="0">
                      <a:solidFill>
                        <a:schemeClr val="tx1"/>
                      </a:solidFill>
                    </a:rPr>
                    <a:t>()</a:t>
                  </a:r>
                  <a:endParaRPr lang="zh-CN" altLang="en-US" sz="1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3434321" y="2130641"/>
                  <a:ext cx="1361285" cy="637426"/>
                </a:xfrm>
                <a:prstGeom prst="rect">
                  <a:avLst/>
                </a:prstGeom>
                <a:solidFill>
                  <a:srgbClr val="B9D3F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ONNX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  <a:p>
                  <a:pPr algn="ctr">
                    <a:lnSpc>
                      <a:spcPct val="125000"/>
                    </a:lnSpc>
                  </a:pPr>
                  <a:r>
                    <a:rPr lang="en-US" altLang="zh-CN" sz="1400" b="1" dirty="0">
                      <a:solidFill>
                        <a:schemeClr val="tx1"/>
                      </a:solidFill>
                    </a:rPr>
                    <a:t>Exporter</a:t>
                  </a:r>
                  <a:endParaRPr lang="en-US" altLang="zh-CN" sz="14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矩形 4"/>
                <p:cNvSpPr/>
                <p:nvPr/>
              </p:nvSpPr>
              <p:spPr>
                <a:xfrm>
                  <a:off x="675640" y="1651247"/>
                  <a:ext cx="4295855" cy="2436594"/>
                </a:xfrm>
                <a:prstGeom prst="rect">
                  <a:avLst/>
                </a:prstGeom>
                <a:noFill/>
                <a:ln w="19050">
                  <a:solidFill>
                    <a:srgbClr val="B9D3F9"/>
                  </a:solidFill>
                  <a:prstDash val="dash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altLang="zh-CN" b="1" dirty="0" err="1">
                      <a:solidFill>
                        <a:schemeClr val="tx1"/>
                      </a:solidFill>
                    </a:rPr>
                    <a:t>MindSpore</a:t>
                  </a:r>
                  <a:endParaRPr lang="zh-CN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5" name="直接箭头连接符 14"/>
              <p:cNvCxnSpPr>
                <a:stCxn id="2" idx="3"/>
                <a:endCxn id="12" idx="1"/>
              </p:cNvCxnSpPr>
              <p:nvPr/>
            </p:nvCxnSpPr>
            <p:spPr>
              <a:xfrm flipV="1">
                <a:off x="2958363" y="2597788"/>
                <a:ext cx="420395" cy="326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>
                <a:stCxn id="12" idx="3"/>
                <a:endCxn id="4" idx="1"/>
              </p:cNvCxnSpPr>
              <p:nvPr/>
            </p:nvCxnSpPr>
            <p:spPr>
              <a:xfrm>
                <a:off x="4740043" y="2597788"/>
                <a:ext cx="70644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4" idx="3"/>
                <a:endCxn id="13" idx="1"/>
              </p:cNvCxnSpPr>
              <p:nvPr/>
            </p:nvCxnSpPr>
            <p:spPr>
              <a:xfrm>
                <a:off x="6342946" y="2597788"/>
                <a:ext cx="703627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矩形 25"/>
            <p:cNvSpPr/>
            <p:nvPr/>
          </p:nvSpPr>
          <p:spPr>
            <a:xfrm>
              <a:off x="1933505" y="3610598"/>
              <a:ext cx="2130640" cy="643957"/>
            </a:xfrm>
            <a:prstGeom prst="rect">
              <a:avLst/>
            </a:prstGeom>
            <a:solidFill>
              <a:srgbClr val="B9D3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5000"/>
                </a:lnSpc>
              </a:pPr>
              <a:r>
                <a:rPr lang="en-US" altLang="zh-CN" sz="1400" b="1" dirty="0">
                  <a:solidFill>
                    <a:schemeClr val="tx1"/>
                  </a:solidFill>
                </a:rPr>
                <a:t>Graph Engine</a:t>
              </a:r>
              <a:endParaRPr lang="en-US" altLang="zh-CN" sz="1400" b="1" dirty="0">
                <a:solidFill>
                  <a:schemeClr val="tx1"/>
                </a:solidFill>
              </a:endParaRPr>
            </a:p>
            <a:p>
              <a:pPr algn="ctr">
                <a:lnSpc>
                  <a:spcPct val="125000"/>
                </a:lnSpc>
              </a:pPr>
              <a:r>
                <a:rPr lang="en-US" altLang="zh-CN" sz="1400" dirty="0">
                  <a:solidFill>
                    <a:schemeClr val="tx1"/>
                  </a:solidFill>
                </a:rPr>
                <a:t>(Ascend/GPU/CPU)</a:t>
              </a:r>
              <a:endParaRPr lang="en-US" altLang="zh-CN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接箭头连接符 26"/>
            <p:cNvCxnSpPr>
              <a:stCxn id="2" idx="2"/>
              <a:endCxn id="26" idx="0"/>
            </p:cNvCxnSpPr>
            <p:nvPr/>
          </p:nvCxnSpPr>
          <p:spPr>
            <a:xfrm>
              <a:off x="2998825" y="3134470"/>
              <a:ext cx="0" cy="47612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2415010" y="3199346"/>
              <a:ext cx="5838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600" dirty="0"/>
                <a:t>train</a:t>
              </a:r>
              <a:endParaRPr lang="en-US" altLang="zh-CN" sz="1600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577117" y="2082853"/>
              <a:ext cx="1241044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/>
                <a:t>save as</a:t>
              </a:r>
              <a:endParaRPr lang="en-US" altLang="zh-CN" sz="1200" dirty="0"/>
            </a:p>
            <a:p>
              <a:pPr algn="ctr"/>
              <a:r>
                <a:rPr lang="en-US" altLang="zh-CN" sz="1200" dirty="0"/>
                <a:t>ONNX model</a:t>
              </a:r>
              <a:endParaRPr lang="en-US" altLang="zh-CN" sz="1200" dirty="0"/>
            </a:p>
          </p:txBody>
        </p:sp>
      </p:grpSp>
      <p:sp>
        <p:nvSpPr>
          <p:cNvPr id="37" name="内容占位符 2"/>
          <p:cNvSpPr txBox="1"/>
          <p:nvPr/>
        </p:nvSpPr>
        <p:spPr>
          <a:xfrm>
            <a:off x="608400" y="4730682"/>
            <a:ext cx="10969200" cy="18669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Use </a:t>
            </a:r>
            <a:r>
              <a:rPr lang="en-US" altLang="zh-CN" dirty="0" err="1"/>
              <a:t>MindSpore</a:t>
            </a:r>
            <a:r>
              <a:rPr lang="en-US" altLang="zh-CN" dirty="0"/>
              <a:t> model train API to perform model training with saving checkpoint parameters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Load model parameters into the network to be exported (such like </a:t>
            </a:r>
            <a:r>
              <a:rPr lang="en-US" altLang="zh-CN"/>
              <a:t>LeNet)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Call </a:t>
            </a:r>
            <a:r>
              <a:rPr lang="en-US" altLang="zh-CN" i="1" dirty="0" err="1"/>
              <a:t>train.export</a:t>
            </a:r>
            <a:r>
              <a:rPr lang="en-US" altLang="zh-CN" i="1" dirty="0"/>
              <a:t>() </a:t>
            </a:r>
            <a:r>
              <a:rPr lang="en-US" altLang="zh-CN" dirty="0"/>
              <a:t>to convert </a:t>
            </a:r>
            <a:r>
              <a:rPr lang="en-US" altLang="zh-CN" dirty="0" err="1"/>
              <a:t>MindSpore</a:t>
            </a:r>
            <a:r>
              <a:rPr lang="en-US" altLang="zh-CN" dirty="0"/>
              <a:t> model to ONNX model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Perform model inference on ONNX Runtime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2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6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5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COLOR_SCHEME_SHAPE_ID" val="18"/>
  <p:tag name="KSO_WM_UNIT_COLOR_SCHEME_PARENT_PAGE" val="0_3"/>
  <p:tag name="KSO_WM_UNIT_DECOLORIZATION" val="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04285_4*l_i*1_1"/>
  <p:tag name="KSO_WM_TEMPLATE_CATEGORY" val="custom"/>
  <p:tag name="KSO_WM_TEMPLATE_INDEX" val="20204285"/>
  <p:tag name="KSO_WM_UNIT_LAYERLEVEL" val="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COLOR_SCHEME_SHAPE_ID" val="22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04285_4*l_h_i*1_4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COLOR_SCHEME_SHAPE_ID" val="2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04285_4*l_h_i*1_3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COLOR_SCHEME_SHAPE_ID" val="20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04285_4*l_h_i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COLOR_SCHEME_SHAPE_ID" val="19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04285_4*l_h_i*1_1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3200</Words>
  <Application>WPS Presentation</Application>
  <PresentationFormat>宽屏</PresentationFormat>
  <Paragraphs>281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4" baseType="lpstr">
      <vt:lpstr>Arial</vt:lpstr>
      <vt:lpstr>SimSun</vt:lpstr>
      <vt:lpstr>Wingdings</vt:lpstr>
      <vt:lpstr>微软雅黑</vt:lpstr>
      <vt:lpstr>HYQiHeiKW</vt:lpstr>
      <vt:lpstr>汉仪旗黑-85S</vt:lpstr>
      <vt:lpstr>PingFang SC</vt:lpstr>
      <vt:lpstr>隶书</vt:lpstr>
      <vt:lpstr>Viner Hand ITC</vt:lpstr>
      <vt:lpstr>浙江民間書刻體</vt:lpstr>
      <vt:lpstr>Microsoft YaHei</vt:lpstr>
      <vt:lpstr>Wingdings</vt:lpstr>
      <vt:lpstr>TypeLand.com 康熙字典體</vt:lpstr>
      <vt:lpstr>Arial Unicode MS</vt:lpstr>
      <vt:lpstr>微软雅黑</vt:lpstr>
      <vt:lpstr>Baoli SC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zhipeng</cp:lastModifiedBy>
  <cp:revision>163</cp:revision>
  <dcterms:created xsi:type="dcterms:W3CDTF">2020-04-09T09:11:35Z</dcterms:created>
  <dcterms:modified xsi:type="dcterms:W3CDTF">2020-04-09T09:11:35Z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1033-2.1.2.3417</vt:lpwstr>
  </property>
  <property fmtid="{D5CDD505-2E9C-101B-9397-08002B2CF9AE}" pid="3" name="_2015_ms_pID_725343">
    <vt:lpwstr>(2)dW3fNBkb+vt4fF0sZ6YQoo8fDI3Z07D12u1gl1YN3cK/gZ74cwqBBZxTIu7wW72oSwbWHrU4
uNyM2NRm0J52ZlOAWrDHjBdB2piM0MFoYk7+/d6oM7SlFFTzHSlYQR8HsPhHVetBsNTvcQvZ
2oGOHL5jSUYkimaMqvLmbuidAByHf8D2079K9s746wFnnbHI3R1Uea4W4eHdbuYOgpg+Tp/b
IIhBso7T7ESvXg/qnH</vt:lpwstr>
  </property>
  <property fmtid="{D5CDD505-2E9C-101B-9397-08002B2CF9AE}" pid="4" name="_2015_ms_pID_7253431">
    <vt:lpwstr>HHaHs5TRaYNv914BdUB6avz4TIalscDp2AyToYs6WGSB4awCSKvVn8
WbAnSJAp+p3oilAuoWLPMT4dT2vg0pwx744A52vwlS7Cmh09chANb+UqEEKpTF4V4pqM44Fq
r4V+TPKdJStsgFgqHQBcLmPZQdAv7JfZCNi6uT/7qZsSzl4ApNiY6YzzCHZPQ8dUTUCGLRu7
ocpXtvtYK4Yo7jXo</vt:lpwstr>
  </property>
</Properties>
</file>